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17.xml" ContentType="application/vnd.openxmlformats-officedocument.presentationml.slide+xml"/>
  <Override PartName="/ppt/slides/slide12.xml" ContentType="application/vnd.openxmlformats-officedocument.presentationml.slide+xml"/>
  <Override PartName="/ppt/slides/slide16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8" r:id="rId3"/>
    <p:sldId id="374" r:id="rId4"/>
    <p:sldId id="375" r:id="rId5"/>
    <p:sldId id="376" r:id="rId6"/>
    <p:sldId id="301" r:id="rId7"/>
    <p:sldId id="299" r:id="rId8"/>
    <p:sldId id="370" r:id="rId9"/>
    <p:sldId id="367" r:id="rId10"/>
    <p:sldId id="351" r:id="rId11"/>
    <p:sldId id="319" r:id="rId12"/>
    <p:sldId id="320" r:id="rId13"/>
    <p:sldId id="377" r:id="rId14"/>
    <p:sldId id="321" r:id="rId15"/>
    <p:sldId id="329" r:id="rId16"/>
    <p:sldId id="354" r:id="rId17"/>
    <p:sldId id="37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2" autoAdjust="0"/>
    <p:restoredTop sz="96087" autoAdjust="0"/>
  </p:normalViewPr>
  <p:slideViewPr>
    <p:cSldViewPr snapToGrid="0" showGuides="1">
      <p:cViewPr varScale="1">
        <p:scale>
          <a:sx n="60" d="100"/>
          <a:sy n="60" d="100"/>
        </p:scale>
        <p:origin x="1560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23.03.2023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50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30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27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hr-HR" dirty="0">
                <a:solidFill>
                  <a:srgbClr val="C00000"/>
                </a:solidFill>
              </a:rPr>
              <a:t>MARINA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3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9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5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SCTOOL </a:t>
            </a:r>
            <a:r>
              <a:rPr lang="en-US" sz="1200" dirty="0"/>
              <a:t>– </a:t>
            </a:r>
            <a:r>
              <a:rPr lang="en-US" sz="1200" dirty="0" smtClean="0"/>
              <a:t>CITY </a:t>
            </a:r>
            <a:r>
              <a:rPr lang="en-US" sz="1200" dirty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6" r:id="rId4"/>
    <p:sldLayoutId id="2147483688" r:id="rId5"/>
    <p:sldLayoutId id="2147483694" r:id="rId6"/>
    <p:sldLayoutId id="2147483706" r:id="rId7"/>
    <p:sldLayoutId id="2147483707" r:id="rId8"/>
    <p:sldLayoutId id="2147483708" r:id="rId9"/>
    <p:sldLayoutId id="2147483716" r:id="rId10"/>
    <p:sldLayoutId id="2147483729" r:id="rId11"/>
    <p:sldLayoutId id="2147483731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50000"/>
              <a:lumOff val="50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jpe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5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</a:t>
            </a:r>
            <a:r>
              <a:rPr lang="el-GR" sz="3200" dirty="0" smtClean="0"/>
              <a:t>C</a:t>
            </a:r>
            <a:r>
              <a:rPr lang="it-IT" sz="3200" dirty="0" smtClean="0"/>
              <a:t>Tool </a:t>
            </a:r>
            <a:r>
              <a:rPr lang="it-IT" sz="3200" dirty="0"/>
              <a:t>– </a:t>
            </a:r>
            <a:r>
              <a:rPr lang="el-GR" sz="3200" dirty="0" smtClean="0"/>
              <a:t>City</a:t>
            </a:r>
            <a:r>
              <a:rPr lang="it-IT" sz="3200" dirty="0" smtClean="0"/>
              <a:t> </a:t>
            </a:r>
            <a:r>
              <a:rPr lang="it-IT" sz="3200" dirty="0"/>
              <a:t>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B.3.1 – FINAL ENERGY DERIVED FROM RENEWABLE SOURCES</a:t>
            </a:r>
            <a:endParaRPr lang="it-IT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7220" y="735875"/>
            <a:ext cx="8229600" cy="5144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7220" y="1138356"/>
            <a:ext cx="87567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/>
            <a:r>
              <a:rPr lang="en-US" b="1" dirty="0" smtClean="0"/>
              <a:t>ISO </a:t>
            </a:r>
            <a:r>
              <a:rPr lang="en-US" b="1" dirty="0"/>
              <a:t>37120</a:t>
            </a:r>
            <a:r>
              <a:rPr lang="en-US" dirty="0"/>
              <a:t>, Second edition 2018-07, “Sustainable cities </a:t>
            </a:r>
            <a:r>
              <a:rPr lang="en-US" dirty="0" smtClean="0"/>
              <a:t>and communities </a:t>
            </a:r>
            <a:r>
              <a:rPr lang="en-US" dirty="0"/>
              <a:t>— Indicators for city services and quality of life</a:t>
            </a:r>
            <a:r>
              <a:rPr lang="en-US" dirty="0" smtClean="0"/>
              <a:t>”</a:t>
            </a:r>
          </a:p>
          <a:p>
            <a:pPr marL="361950" indent="-361950"/>
            <a:r>
              <a:rPr lang="en-US" b="1" dirty="0" smtClean="0"/>
              <a:t>United </a:t>
            </a:r>
            <a:r>
              <a:rPr lang="en-US" b="1" dirty="0"/>
              <a:t>for Smart Sustainable Cities</a:t>
            </a:r>
            <a:r>
              <a:rPr lang="en-US" dirty="0"/>
              <a:t> (U4SSC) - Collection Methodology for Key Performance Indicators for Smart Sustainable Cities</a:t>
            </a:r>
            <a:endParaRPr lang="el-GR" dirty="0"/>
          </a:p>
          <a:p>
            <a:pPr marL="361950" indent="-361950"/>
            <a:r>
              <a:rPr lang="en-US" b="1" dirty="0" smtClean="0"/>
              <a:t>Solar </a:t>
            </a:r>
            <a:r>
              <a:rPr lang="en-US" b="1" dirty="0"/>
              <a:t>Engineering of Thermal Processes </a:t>
            </a:r>
            <a:r>
              <a:rPr lang="en-US" dirty="0">
                <a:solidFill>
                  <a:prstClr val="black"/>
                </a:solidFill>
                <a:ea typeface="SimSun"/>
                <a:cs typeface="Times New Roman"/>
              </a:rPr>
              <a:t>(4th ed.)</a:t>
            </a:r>
            <a:r>
              <a:rPr lang="en-US" dirty="0"/>
              <a:t>, John A. </a:t>
            </a:r>
            <a:r>
              <a:rPr lang="en-US" dirty="0" err="1"/>
              <a:t>Duffie</a:t>
            </a:r>
            <a:r>
              <a:rPr lang="en-US" dirty="0"/>
              <a:t>, William A. Beckman, 944 p., ISBN: 978-0-470-87366-3, Wiley, 2013. https://www.wiley.com/en-us/Solar+Engineering+of+Thermal+Processes%2C+4th+Edition-p-9780470873663 </a:t>
            </a:r>
          </a:p>
          <a:p>
            <a:pPr marL="361950" indent="-361950"/>
            <a:r>
              <a:rPr lang="en-US" b="1" dirty="0" smtClean="0"/>
              <a:t>Solar </a:t>
            </a:r>
            <a:r>
              <a:rPr lang="en-US" b="1" dirty="0"/>
              <a:t>Cooling Handbook</a:t>
            </a:r>
            <a:r>
              <a:rPr lang="el-GR" dirty="0"/>
              <a:t>, </a:t>
            </a:r>
            <a:r>
              <a:rPr lang="en-US" dirty="0"/>
              <a:t>A </a:t>
            </a:r>
            <a:r>
              <a:rPr lang="en-US" dirty="0" err="1"/>
              <a:t>Gudie</a:t>
            </a:r>
            <a:r>
              <a:rPr lang="en-US" dirty="0"/>
              <a:t> to Solar Assisted Cooling and Dehumidification Processes, Hans-Martin Henning</a:t>
            </a:r>
            <a:r>
              <a:rPr lang="el-GR" dirty="0"/>
              <a:t>, </a:t>
            </a:r>
            <a:r>
              <a:rPr lang="en-US" dirty="0"/>
              <a:t> Mario Motta, Daniel </a:t>
            </a:r>
            <a:r>
              <a:rPr lang="en-US" dirty="0" err="1"/>
              <a:t>Mugnier</a:t>
            </a:r>
            <a:r>
              <a:rPr lang="en-US" dirty="0"/>
              <a:t> (Editors), 368 p., ISBN 978-3990434383, </a:t>
            </a:r>
            <a:r>
              <a:rPr lang="en-US" dirty="0" err="1"/>
              <a:t>Ambra</a:t>
            </a:r>
            <a:r>
              <a:rPr lang="en-US" dirty="0"/>
              <a:t> </a:t>
            </a:r>
            <a:r>
              <a:rPr lang="en-US" dirty="0" err="1"/>
              <a:t>Verlag</a:t>
            </a:r>
            <a:r>
              <a:rPr lang="en-US" dirty="0"/>
              <a:t>, 2013. </a:t>
            </a:r>
            <a:endParaRPr lang="el-GR" dirty="0"/>
          </a:p>
          <a:p>
            <a:pPr marL="361950" lvl="0" indent="-3619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0" dirty="0" smtClean="0">
                <a:solidFill>
                  <a:prstClr val="black"/>
                </a:solidFill>
              </a:rPr>
              <a:t>ASHRAE </a:t>
            </a:r>
            <a:r>
              <a:rPr lang="en-US" b="1" kern="0" dirty="0" err="1">
                <a:solidFill>
                  <a:prstClr val="black"/>
                </a:solidFill>
              </a:rPr>
              <a:t>GreenGuide</a:t>
            </a:r>
            <a:r>
              <a:rPr lang="en-US" b="1" kern="0" dirty="0">
                <a:solidFill>
                  <a:prstClr val="black"/>
                </a:solidFill>
              </a:rPr>
              <a:t> </a:t>
            </a:r>
            <a:r>
              <a:rPr lang="en-US" kern="0" dirty="0">
                <a:solidFill>
                  <a:prstClr val="black"/>
                </a:solidFill>
              </a:rPr>
              <a:t>(5th ed.), Design, Construction and Operation of Sustainable Buildings, T. Lawrence, A.K. </a:t>
            </a:r>
            <a:r>
              <a:rPr lang="en-US" kern="0" dirty="0" err="1">
                <a:solidFill>
                  <a:prstClr val="black"/>
                </a:solidFill>
              </a:rPr>
              <a:t>Darwich</a:t>
            </a:r>
            <a:r>
              <a:rPr lang="en-US" kern="0" dirty="0">
                <a:solidFill>
                  <a:prstClr val="black"/>
                </a:solidFill>
              </a:rPr>
              <a:t>, J.K. Means, D. </a:t>
            </a:r>
            <a:r>
              <a:rPr lang="en-US" kern="0" dirty="0" err="1">
                <a:solidFill>
                  <a:prstClr val="black"/>
                </a:solidFill>
              </a:rPr>
              <a:t>Macauley</a:t>
            </a:r>
            <a:r>
              <a:rPr lang="en-US" kern="0" dirty="0">
                <a:solidFill>
                  <a:prstClr val="black"/>
                </a:solidFill>
              </a:rPr>
              <a:t> (Editors), 504 p., Atlanta: ASHRAE, 2018. https://www.ashrae.org/technical-resources/bookstore/ashrae-greenguide-the-design-construction-and-operation-of-sustainable-buildings</a:t>
            </a:r>
            <a:endParaRPr lang="el-GR" kern="0" dirty="0">
              <a:solidFill>
                <a:prstClr val="black"/>
              </a:solidFill>
            </a:endParaRPr>
          </a:p>
          <a:p>
            <a:pPr marL="361950" indent="-36195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prstClr val="black"/>
                </a:solidFill>
                <a:ea typeface="SimSun"/>
                <a:cs typeface="Times New Roman"/>
              </a:rPr>
              <a:t>Handbook </a:t>
            </a:r>
            <a:r>
              <a:rPr lang="en-US" b="1" dirty="0">
                <a:solidFill>
                  <a:prstClr val="black"/>
                </a:solidFill>
                <a:ea typeface="SimSun"/>
                <a:cs typeface="Times New Roman"/>
              </a:rPr>
              <a:t>of Energy Efficiency in Buildings </a:t>
            </a:r>
            <a:r>
              <a:rPr lang="en-US" dirty="0">
                <a:solidFill>
                  <a:prstClr val="black"/>
                </a:solidFill>
                <a:ea typeface="SimSun"/>
                <a:cs typeface="Times New Roman"/>
              </a:rPr>
              <a:t>(1st ed.), Umberto </a:t>
            </a:r>
            <a:r>
              <a:rPr lang="en-US" dirty="0" err="1">
                <a:solidFill>
                  <a:prstClr val="black"/>
                </a:solidFill>
                <a:ea typeface="SimSun"/>
                <a:cs typeface="Times New Roman"/>
              </a:rPr>
              <a:t>Desideri</a:t>
            </a:r>
            <a:r>
              <a:rPr lang="en-US" dirty="0">
                <a:solidFill>
                  <a:prstClr val="black"/>
                </a:solidFill>
                <a:ea typeface="SimSun"/>
                <a:cs typeface="Times New Roman"/>
              </a:rPr>
              <a:t> and Francesco </a:t>
            </a:r>
            <a:r>
              <a:rPr lang="en-US" dirty="0" err="1">
                <a:solidFill>
                  <a:prstClr val="black"/>
                </a:solidFill>
                <a:ea typeface="SimSun"/>
                <a:cs typeface="Times New Roman"/>
              </a:rPr>
              <a:t>Asdrubali</a:t>
            </a:r>
            <a:r>
              <a:rPr lang="en-US" dirty="0">
                <a:solidFill>
                  <a:prstClr val="black"/>
                </a:solidFill>
                <a:ea typeface="SimSun"/>
                <a:cs typeface="Times New Roman"/>
              </a:rPr>
              <a:t> (Editors), 8</a:t>
            </a:r>
            <a:r>
              <a:rPr lang="el-GR" dirty="0">
                <a:solidFill>
                  <a:prstClr val="black"/>
                </a:solidFill>
                <a:ea typeface="SimSun"/>
                <a:cs typeface="Times New Roman"/>
              </a:rPr>
              <a:t>3</a:t>
            </a:r>
            <a:r>
              <a:rPr lang="en-US" dirty="0">
                <a:solidFill>
                  <a:prstClr val="black"/>
                </a:solidFill>
                <a:ea typeface="SimSun"/>
                <a:cs typeface="Times New Roman"/>
              </a:rPr>
              <a:t>6 p., ISBN 978-0128128176, Butterworth-Heinemann, 2018. https://www.elsevier.com/books/handbook-of-energy-efficiency-in-buildings/desideri/978-0-12-812817-6</a:t>
            </a:r>
            <a:r>
              <a:rPr lang="el-GR" dirty="0">
                <a:solidFill>
                  <a:prstClr val="black"/>
                </a:solidFill>
                <a:ea typeface="SimSun"/>
                <a:cs typeface="Times New Roman"/>
              </a:rPr>
              <a:t> </a:t>
            </a:r>
            <a:r>
              <a:rPr lang="en-US" dirty="0">
                <a:solidFill>
                  <a:prstClr val="black"/>
                </a:solidFill>
                <a:ea typeface="SimSun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59601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B.3.1 – FINAL ENERGY DERIVED FROM RENEWABLE SOURCES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>
                <a:cs typeface="Calibri" panose="020F0502020204030204" pitchFamily="34" charset="0"/>
              </a:rPr>
              <a:t>A small city has total surface area of 13.1 square kilometers and 72500 citizens. The </a:t>
            </a:r>
            <a:r>
              <a:rPr lang="en-US" sz="2200" dirty="0" smtClean="0">
                <a:cs typeface="Calibri" panose="020F0502020204030204" pitchFamily="34" charset="0"/>
              </a:rPr>
              <a:t>final energy </a:t>
            </a:r>
            <a:r>
              <a:rPr lang="en-US" sz="2200" dirty="0">
                <a:cs typeface="Calibri" panose="020F0502020204030204" pitchFamily="34" charset="0"/>
              </a:rPr>
              <a:t>consumption </a:t>
            </a:r>
            <a:r>
              <a:rPr lang="en-US" sz="2200" dirty="0" smtClean="0">
                <a:cs typeface="Calibri" panose="020F0502020204030204" pitchFamily="34" charset="0"/>
              </a:rPr>
              <a:t>from conventional and renewable sources is available for </a:t>
            </a:r>
            <a:r>
              <a:rPr lang="en-US" sz="2200" dirty="0">
                <a:cs typeface="Calibri" panose="020F0502020204030204" pitchFamily="34" charset="0"/>
              </a:rPr>
              <a:t>all </a:t>
            </a:r>
            <a:r>
              <a:rPr lang="en-US" sz="2200" dirty="0" smtClean="0">
                <a:cs typeface="Calibri" panose="020F0502020204030204" pitchFamily="34" charset="0"/>
              </a:rPr>
              <a:t>sectors. 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B.3.1 – FINAL ENERGY DERIVED FROM RENEWABLE SOURCES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14960" y="3353708"/>
            <a:ext cx="8514080" cy="977356"/>
            <a:chOff x="340512" y="3752469"/>
            <a:chExt cx="8514080" cy="977356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752469"/>
              <a:ext cx="8514080" cy="97735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en-US" sz="2000" b="1" dirty="0" smtClean="0"/>
                <a:t>Calculate </a:t>
              </a:r>
              <a:r>
                <a:rPr lang="en-US" sz="2000" b="1" dirty="0"/>
                <a:t>the </a:t>
              </a:r>
              <a:r>
                <a:rPr lang="el-GR" sz="2000" b="1" dirty="0" err="1"/>
                <a:t>percentage</a:t>
              </a:r>
              <a:r>
                <a:rPr lang="el-GR" sz="2000" b="1" dirty="0"/>
                <a:t> r</a:t>
              </a:r>
              <a:r>
                <a:rPr lang="en-US" sz="2000" b="1" dirty="0" err="1" smtClean="0"/>
                <a:t>atio</a:t>
              </a:r>
              <a:r>
                <a:rPr lang="en-US" sz="2000" b="1" dirty="0" smtClean="0"/>
                <a:t> </a:t>
              </a:r>
              <a:r>
                <a:rPr lang="en-US" sz="2000" b="1" dirty="0"/>
                <a:t>of </a:t>
              </a:r>
              <a:r>
                <a:rPr lang="en-US" sz="2000" b="1" dirty="0" smtClean="0"/>
                <a:t>the total </a:t>
              </a:r>
              <a:r>
                <a:rPr lang="en-US" sz="2000" b="1" dirty="0"/>
                <a:t>consumption of end-use </a:t>
              </a:r>
              <a:r>
                <a:rPr lang="en-US" sz="2000" b="1" dirty="0" smtClean="0"/>
                <a:t>	energy generated </a:t>
              </a:r>
              <a:r>
                <a:rPr lang="en-US" sz="2000" b="1" dirty="0"/>
                <a:t>from renewable sources</a:t>
              </a:r>
              <a:r>
                <a:rPr lang="el-GR" sz="2000" b="1" dirty="0"/>
                <a:t> </a:t>
              </a:r>
              <a:r>
                <a:rPr lang="en-US" sz="2000" dirty="0" smtClean="0"/>
                <a:t>to </a:t>
              </a:r>
              <a:r>
                <a:rPr lang="en-US" sz="2000" dirty="0"/>
                <a:t>the </a:t>
              </a:r>
              <a:r>
                <a:rPr lang="el-GR" sz="2000" b="1" dirty="0"/>
                <a:t>total </a:t>
              </a:r>
              <a:r>
                <a:rPr lang="en-US" sz="2000" b="1" dirty="0"/>
                <a:t>final </a:t>
              </a:r>
              <a:r>
                <a:rPr lang="en-US" sz="2000" b="1" dirty="0" smtClean="0"/>
                <a:t>energy 	consumption </a:t>
              </a:r>
              <a:r>
                <a:rPr lang="en-US" sz="2000" b="1" dirty="0"/>
                <a:t>of the </a:t>
              </a:r>
              <a:r>
                <a:rPr lang="en-US" sz="2000" b="1" dirty="0" smtClean="0"/>
                <a:t>city </a:t>
              </a:r>
              <a:r>
                <a:rPr lang="en-GB" sz="2000" dirty="0"/>
                <a:t>(RES &amp; conventional)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B.3.1 – FINAL ENERGY DERIVED FROM RENEWABLE SOURCES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442524"/>
              </p:ext>
            </p:extLst>
          </p:nvPr>
        </p:nvGraphicFramePr>
        <p:xfrm>
          <a:off x="988912" y="1826795"/>
          <a:ext cx="7267200" cy="32131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52000">
                  <a:extLst>
                    <a:ext uri="{9D8B030D-6E8A-4147-A177-3AD203B41FA5}">
                      <a16:colId xmlns:a16="http://schemas.microsoft.com/office/drawing/2014/main" val="3792707615"/>
                    </a:ext>
                  </a:extLst>
                </a:gridCol>
                <a:gridCol w="1332000">
                  <a:extLst>
                    <a:ext uri="{9D8B030D-6E8A-4147-A177-3AD203B41FA5}">
                      <a16:colId xmlns:a16="http://schemas.microsoft.com/office/drawing/2014/main" val="554504854"/>
                    </a:ext>
                  </a:extLst>
                </a:gridCol>
                <a:gridCol w="1538790">
                  <a:extLst>
                    <a:ext uri="{9D8B030D-6E8A-4147-A177-3AD203B41FA5}">
                      <a16:colId xmlns:a16="http://schemas.microsoft.com/office/drawing/2014/main" val="1978683806"/>
                    </a:ext>
                  </a:extLst>
                </a:gridCol>
                <a:gridCol w="1125210">
                  <a:extLst>
                    <a:ext uri="{9D8B030D-6E8A-4147-A177-3AD203B41FA5}">
                      <a16:colId xmlns:a16="http://schemas.microsoft.com/office/drawing/2014/main" val="338188790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971917135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Consumption (MWh)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55838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Conventional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0089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Electricity </a:t>
                      </a: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Thermal Energy</a:t>
                      </a: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Gasoline</a:t>
                      </a: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236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Residential buildings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117272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217107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50157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28763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Non-Residential buildings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150430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111470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52380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621359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 vehicles +transportation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560389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Private vehicles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12506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463888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1517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 lighting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14576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3644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31493378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8077200" y="830569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1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14880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060" y="4114807"/>
            <a:ext cx="2347685" cy="155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B.3.1 – FINAL ENERGY DERIVED FROM RENEWABLE SOURCES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077200" y="830569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1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8077200" y="2438723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2</a:t>
            </a:r>
            <a:endParaRPr lang="el-GR" sz="2400" dirty="0"/>
          </a:p>
        </p:txBody>
      </p:sp>
      <p:sp>
        <p:nvSpPr>
          <p:cNvPr id="15" name="Rectangle 14"/>
          <p:cNvSpPr/>
          <p:nvPr/>
        </p:nvSpPr>
        <p:spPr>
          <a:xfrm>
            <a:off x="8077200" y="3675252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  <p:sp>
        <p:nvSpPr>
          <p:cNvPr id="16" name="Rectangle 15"/>
          <p:cNvSpPr/>
          <p:nvPr/>
        </p:nvSpPr>
        <p:spPr>
          <a:xfrm>
            <a:off x="278871" y="2518313"/>
            <a:ext cx="813148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cs typeface="Calibri" panose="020F0502020204030204" pitchFamily="34" charset="0"/>
              </a:rPr>
              <a:t>Calculate the </a:t>
            </a:r>
            <a:r>
              <a:rPr lang="en-US" sz="2200" b="1" dirty="0"/>
              <a:t>total consumption of </a:t>
            </a:r>
            <a:r>
              <a:rPr lang="en-US" sz="2200" b="1" dirty="0" smtClean="0"/>
              <a:t>energy </a:t>
            </a:r>
            <a:r>
              <a:rPr lang="en-US" sz="2200" b="1" dirty="0"/>
              <a:t>generated from renewable sources within the city</a:t>
            </a:r>
            <a:r>
              <a:rPr lang="en-US" sz="2200" dirty="0" smtClean="0">
                <a:cs typeface="Calibri" panose="020F0502020204030204" pitchFamily="34" charset="0"/>
              </a:rPr>
              <a:t> </a:t>
            </a:r>
            <a:endParaRPr lang="en-US" sz="2200" dirty="0"/>
          </a:p>
          <a:p>
            <a:r>
              <a:rPr lang="en-US" sz="2200" dirty="0" smtClean="0">
                <a:cs typeface="Calibri" panose="020F0502020204030204" pitchFamily="34" charset="0"/>
              </a:rPr>
              <a:t>	</a:t>
            </a:r>
            <a:r>
              <a:rPr lang="el-GR" sz="2200" dirty="0" smtClean="0">
                <a:cs typeface="Calibri" panose="020F0502020204030204" pitchFamily="34" charset="0"/>
              </a:rPr>
              <a:t>(</a:t>
            </a:r>
            <a:r>
              <a:rPr lang="en-US" sz="2200" dirty="0" smtClean="0">
                <a:solidFill>
                  <a:srgbClr val="000000"/>
                </a:solidFill>
              </a:rPr>
              <a:t>50157 + 52380 + 319 + 3644</a:t>
            </a:r>
            <a:r>
              <a:rPr lang="el-GR" sz="2200" dirty="0" smtClean="0">
                <a:cs typeface="Calibri" panose="020F0502020204030204" pitchFamily="34" charset="0"/>
              </a:rPr>
              <a:t>) = </a:t>
            </a:r>
            <a:r>
              <a:rPr lang="en-US" sz="2200" b="1" dirty="0" smtClean="0">
                <a:cs typeface="Calibri" panose="020F0502020204030204" pitchFamily="34" charset="0"/>
              </a:rPr>
              <a:t>106500</a:t>
            </a:r>
            <a:r>
              <a:rPr lang="el-GR" sz="2200" b="1" dirty="0" smtClean="0">
                <a:cs typeface="Calibri" panose="020F0502020204030204" pitchFamily="34" charset="0"/>
              </a:rPr>
              <a:t> </a:t>
            </a:r>
            <a:r>
              <a:rPr lang="en-US" sz="2200" b="1" dirty="0" smtClean="0">
                <a:cs typeface="Calibri" panose="020F0502020204030204" pitchFamily="34" charset="0"/>
              </a:rPr>
              <a:t>MWh</a:t>
            </a:r>
          </a:p>
          <a:p>
            <a:endParaRPr lang="en-US" sz="2200" b="1" dirty="0"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8870" y="3768230"/>
            <a:ext cx="836008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200" b="1" dirty="0"/>
              <a:t>Calculate the percentage ratio of the total consumption of </a:t>
            </a:r>
            <a:r>
              <a:rPr lang="en-US" sz="2200" b="1" dirty="0" smtClean="0"/>
              <a:t>energy generated from renewable sources to the total final energy </a:t>
            </a:r>
            <a:r>
              <a:rPr lang="en-US" sz="2200" b="1" dirty="0"/>
              <a:t>	consumption of the city (RES &amp; conventional)</a:t>
            </a:r>
            <a:endParaRPr lang="el-GR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818059" y="4983947"/>
            <a:ext cx="1893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cs typeface="Calibri" panose="020F0502020204030204" pitchFamily="34" charset="0"/>
              </a:rPr>
              <a:t>106500 MWh </a:t>
            </a:r>
            <a:endParaRPr lang="en-US" sz="2400" u="sng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3114599" y="5010698"/>
            <a:ext cx="2055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cs typeface="Calibri" panose="020F0502020204030204" pitchFamily="34" charset="0"/>
              </a:rPr>
              <a:t>1200125 MWh</a:t>
            </a:r>
            <a:endParaRPr lang="en-US" sz="2400" baseline="30000" dirty="0">
              <a:cs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929138" y="4965976"/>
            <a:ext cx="710451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9 %</a:t>
            </a:r>
            <a:endParaRPr lang="en-US" sz="2800" b="1" u="sng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Double Bracket 22"/>
          <p:cNvSpPr/>
          <p:nvPr/>
        </p:nvSpPr>
        <p:spPr>
          <a:xfrm>
            <a:off x="818059" y="5031388"/>
            <a:ext cx="4348369" cy="485732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4" name="Multiply 23"/>
          <p:cNvSpPr/>
          <p:nvPr/>
        </p:nvSpPr>
        <p:spPr>
          <a:xfrm>
            <a:off x="5215744" y="5040395"/>
            <a:ext cx="301841" cy="417250"/>
          </a:xfrm>
          <a:prstGeom prst="mathMultiply">
            <a:avLst/>
          </a:prstGeom>
          <a:solidFill>
            <a:srgbClr val="C00000"/>
          </a:solidFill>
          <a:ln w="63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499258" y="5018188"/>
            <a:ext cx="65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100</a:t>
            </a:r>
            <a:endParaRPr lang="el-GR" sz="2400" dirty="0"/>
          </a:p>
        </p:txBody>
      </p:sp>
      <p:sp>
        <p:nvSpPr>
          <p:cNvPr id="26" name="Equal 25"/>
          <p:cNvSpPr/>
          <p:nvPr/>
        </p:nvSpPr>
        <p:spPr>
          <a:xfrm>
            <a:off x="6154460" y="5088988"/>
            <a:ext cx="457200" cy="320064"/>
          </a:xfrm>
          <a:prstGeom prst="mathEqual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27" name="Division 26"/>
          <p:cNvSpPr/>
          <p:nvPr/>
        </p:nvSpPr>
        <p:spPr>
          <a:xfrm>
            <a:off x="2586688" y="5026166"/>
            <a:ext cx="608120" cy="377226"/>
          </a:xfrm>
          <a:prstGeom prst="mathDivid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0" name="Rectangle 29"/>
          <p:cNvSpPr/>
          <p:nvPr/>
        </p:nvSpPr>
        <p:spPr>
          <a:xfrm>
            <a:off x="263395" y="1014283"/>
            <a:ext cx="804063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cs typeface="Calibri" panose="020F0502020204030204" pitchFamily="34" charset="0"/>
              </a:rPr>
              <a:t>Calculate </a:t>
            </a:r>
            <a:r>
              <a:rPr lang="el-GR" sz="2200" b="1" dirty="0" smtClean="0"/>
              <a:t>the</a:t>
            </a:r>
            <a:r>
              <a:rPr lang="el-GR" sz="2200" dirty="0" smtClean="0"/>
              <a:t> </a:t>
            </a:r>
            <a:r>
              <a:rPr lang="el-GR" sz="2200" b="1" dirty="0"/>
              <a:t>total </a:t>
            </a:r>
            <a:r>
              <a:rPr lang="en-US" sz="2200" b="1" dirty="0"/>
              <a:t>final energy consumption of the city </a:t>
            </a:r>
            <a:r>
              <a:rPr lang="en-GB" sz="2200" dirty="0"/>
              <a:t>(</a:t>
            </a:r>
            <a:r>
              <a:rPr lang="en-GB" sz="2200" dirty="0" smtClean="0"/>
              <a:t>conventional</a:t>
            </a:r>
            <a:r>
              <a:rPr lang="el-GR" sz="2200" dirty="0" smtClean="0"/>
              <a:t> &amp; </a:t>
            </a:r>
            <a:r>
              <a:rPr lang="en-GB" sz="2200" dirty="0" smtClean="0"/>
              <a:t>RES)</a:t>
            </a:r>
            <a:r>
              <a:rPr lang="en-US" sz="2200" dirty="0" smtClean="0">
                <a:cs typeface="Calibri" panose="020F0502020204030204" pitchFamily="34" charset="0"/>
              </a:rPr>
              <a:t> </a:t>
            </a:r>
            <a:endParaRPr lang="en-US" sz="2200" dirty="0"/>
          </a:p>
          <a:p>
            <a:pPr algn="ctr" fontAlgn="b"/>
            <a:r>
              <a:rPr lang="el-GR" sz="2200" dirty="0" smtClean="0">
                <a:cs typeface="Calibri" panose="020F0502020204030204" pitchFamily="34" charset="0"/>
              </a:rPr>
              <a:t>(</a:t>
            </a:r>
            <a:r>
              <a:rPr lang="en-US" sz="2200" dirty="0" smtClean="0">
                <a:solidFill>
                  <a:srgbClr val="000000"/>
                </a:solidFill>
              </a:rPr>
              <a:t>334379 + 50157 + 261900 + 52380 + 6377 + 319 + 476394</a:t>
            </a:r>
            <a:endParaRPr lang="en-US" sz="2200" dirty="0"/>
          </a:p>
          <a:p>
            <a:pPr algn="ctr" fontAlgn="b"/>
            <a:r>
              <a:rPr lang="en-US" sz="2200" dirty="0" smtClean="0">
                <a:solidFill>
                  <a:srgbClr val="000000"/>
                </a:solidFill>
              </a:rPr>
              <a:t>14576 + 3644</a:t>
            </a:r>
            <a:r>
              <a:rPr lang="el-GR" sz="2200" dirty="0" smtClean="0">
                <a:cs typeface="Calibri" panose="020F0502020204030204" pitchFamily="34" charset="0"/>
              </a:rPr>
              <a:t>) </a:t>
            </a:r>
            <a:r>
              <a:rPr lang="el-GR" sz="2200" dirty="0">
                <a:cs typeface="Calibri" panose="020F0502020204030204" pitchFamily="34" charset="0"/>
              </a:rPr>
              <a:t>= </a:t>
            </a:r>
            <a:r>
              <a:rPr lang="el-GR" sz="2200" b="1" dirty="0">
                <a:cs typeface="Calibri" panose="020F0502020204030204" pitchFamily="34" charset="0"/>
              </a:rPr>
              <a:t>1200125 </a:t>
            </a:r>
            <a:r>
              <a:rPr lang="en-US" sz="2200" b="1" dirty="0">
                <a:cs typeface="Calibri" panose="020F0502020204030204" pitchFamily="34" charset="0"/>
              </a:rPr>
              <a:t>MWh</a:t>
            </a:r>
          </a:p>
        </p:txBody>
      </p:sp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b="1" dirty="0">
                <a:cs typeface="Calibri" panose="020F0502020204030204" pitchFamily="34" charset="0"/>
              </a:rPr>
              <a:t>EXERCISE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B.3.1 – FINAL ENERGY DERIVED FROM RENEWABLE SOURCES</a:t>
            </a:r>
            <a:endParaRPr lang="it-IT" sz="16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B.3.1 – FINAL ENERGY DERIVED FROM RENEWABLE SOURCES</a:t>
            </a:r>
            <a:endParaRPr lang="it-IT" sz="1600" b="1" dirty="0">
              <a:solidFill>
                <a:srgbClr val="00B05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25593" y="3842386"/>
            <a:ext cx="8514080" cy="977356"/>
            <a:chOff x="340512" y="3752469"/>
            <a:chExt cx="8514080" cy="977356"/>
          </a:xfrm>
        </p:grpSpPr>
        <p:sp>
          <p:nvSpPr>
            <p:cNvPr id="14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752469"/>
              <a:ext cx="8514080" cy="97735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</a:t>
              </a:r>
              <a:r>
                <a:rPr lang="el-GR" sz="2000" b="1" dirty="0" err="1"/>
                <a:t>percentage</a:t>
              </a:r>
              <a:r>
                <a:rPr lang="el-GR" sz="2000" b="1" dirty="0"/>
                <a:t> r</a:t>
              </a:r>
              <a:r>
                <a:rPr lang="en-US" sz="2000" b="1" dirty="0" err="1"/>
                <a:t>atio</a:t>
              </a:r>
              <a:r>
                <a:rPr lang="en-US" sz="2000" b="1" dirty="0"/>
                <a:t> of the total consumption of end-use 	energy generated from renewable sources</a:t>
              </a:r>
              <a:r>
                <a:rPr lang="el-GR" sz="2000" b="1" dirty="0"/>
                <a:t> </a:t>
              </a:r>
              <a:r>
                <a:rPr lang="en-US" sz="2000" dirty="0"/>
                <a:t>to the </a:t>
              </a:r>
              <a:r>
                <a:rPr lang="el-GR" sz="2000" b="1" dirty="0"/>
                <a:t>total </a:t>
              </a:r>
              <a:r>
                <a:rPr lang="en-US" sz="2000" b="1" dirty="0"/>
                <a:t>final energy 	consumption of the city </a:t>
              </a:r>
              <a:r>
                <a:rPr lang="en-GB" sz="2000" dirty="0"/>
                <a:t>(RES &amp; conventional)</a:t>
              </a:r>
              <a:r>
                <a:rPr lang="en-US" sz="2000" dirty="0" smtClean="0"/>
                <a:t>.</a:t>
              </a:r>
              <a:r>
                <a:rPr lang="en-US" sz="2000" b="1" dirty="0" smtClean="0"/>
                <a:t>	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58293"/>
            <a:ext cx="8234039" cy="1968988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>
                <a:cs typeface="Calibri" panose="020F0502020204030204" pitchFamily="34" charset="0"/>
              </a:rPr>
              <a:t>A small city has total surface area of </a:t>
            </a:r>
            <a:r>
              <a:rPr lang="el-GR" sz="2200" dirty="0">
                <a:cs typeface="Calibri" panose="020F0502020204030204" pitchFamily="34" charset="0"/>
              </a:rPr>
              <a:t>10</a:t>
            </a:r>
            <a:r>
              <a:rPr lang="en-US" sz="2200" dirty="0">
                <a:cs typeface="Calibri" panose="020F0502020204030204" pitchFamily="34" charset="0"/>
              </a:rPr>
              <a:t>.</a:t>
            </a:r>
            <a:r>
              <a:rPr lang="el-GR" sz="2200" dirty="0">
                <a:cs typeface="Calibri" panose="020F0502020204030204" pitchFamily="34" charset="0"/>
              </a:rPr>
              <a:t>4</a:t>
            </a:r>
            <a:r>
              <a:rPr lang="en-US" sz="2200" dirty="0">
                <a:cs typeface="Calibri" panose="020F0502020204030204" pitchFamily="34" charset="0"/>
              </a:rPr>
              <a:t> square kilometers and </a:t>
            </a:r>
            <a:r>
              <a:rPr lang="el-GR" sz="2200" dirty="0">
                <a:cs typeface="Calibri" panose="020F0502020204030204" pitchFamily="34" charset="0"/>
              </a:rPr>
              <a:t>44</a:t>
            </a:r>
            <a:r>
              <a:rPr lang="en-US" sz="2200" dirty="0">
                <a:cs typeface="Calibri" panose="020F0502020204030204" pitchFamily="34" charset="0"/>
              </a:rPr>
              <a:t>500 citizens. The final energy consumption from conventional and renewable sources is available for all sectors. </a:t>
            </a:r>
            <a:r>
              <a:rPr lang="en-US" sz="2200" dirty="0" smtClean="0">
                <a:cs typeface="Calibri" panose="020F0502020204030204" pitchFamily="34" charset="0"/>
              </a:rPr>
              <a:t>In the </a:t>
            </a:r>
            <a:r>
              <a:rPr lang="en-US" sz="2200" dirty="0">
                <a:cs typeface="Calibri" panose="020F0502020204030204" pitchFamily="34" charset="0"/>
              </a:rPr>
              <a:t>public sector </a:t>
            </a:r>
            <a:r>
              <a:rPr lang="en-US" sz="2200" dirty="0" smtClean="0">
                <a:cs typeface="Calibri" panose="020F0502020204030204" pitchFamily="34" charset="0"/>
              </a:rPr>
              <a:t>20</a:t>
            </a:r>
            <a:r>
              <a:rPr lang="en-US" sz="2200" dirty="0">
                <a:cs typeface="Calibri" panose="020F0502020204030204" pitchFamily="34" charset="0"/>
              </a:rPr>
              <a:t>% of the </a:t>
            </a:r>
            <a:r>
              <a:rPr lang="en-US" sz="2200" dirty="0" smtClean="0">
                <a:cs typeface="Calibri" panose="020F0502020204030204" pitchFamily="34" charset="0"/>
              </a:rPr>
              <a:t>consumed electricity in from </a:t>
            </a:r>
            <a:r>
              <a:rPr lang="en-US" sz="2200" dirty="0">
                <a:cs typeface="Calibri" panose="020F0502020204030204" pitchFamily="34" charset="0"/>
              </a:rPr>
              <a:t>RES. </a:t>
            </a:r>
            <a:r>
              <a:rPr lang="en-US" sz="2200" dirty="0" smtClean="0">
                <a:cs typeface="Calibri" panose="020F0502020204030204" pitchFamily="34" charset="0"/>
              </a:rPr>
              <a:t>In Non residential buildings 12</a:t>
            </a:r>
            <a:r>
              <a:rPr lang="en-US" sz="2200" dirty="0">
                <a:cs typeface="Calibri" panose="020F0502020204030204" pitchFamily="34" charset="0"/>
              </a:rPr>
              <a:t>% of the </a:t>
            </a:r>
            <a:r>
              <a:rPr lang="en-US" sz="2200" dirty="0" smtClean="0">
                <a:cs typeface="Calibri" panose="020F0502020204030204" pitchFamily="34" charset="0"/>
              </a:rPr>
              <a:t>consumed electricity is </a:t>
            </a:r>
            <a:r>
              <a:rPr lang="en-US" sz="2200" dirty="0">
                <a:cs typeface="Calibri" panose="020F0502020204030204" pitchFamily="34" charset="0"/>
              </a:rPr>
              <a:t>from </a:t>
            </a:r>
            <a:r>
              <a:rPr lang="en-US" sz="2200" dirty="0" smtClean="0">
                <a:cs typeface="Calibri" panose="020F0502020204030204" pitchFamily="34" charset="0"/>
              </a:rPr>
              <a:t>RES, while 15% of the thermal energy in residential buildings is from RES. </a:t>
            </a:r>
            <a:endParaRPr lang="en-US" sz="22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38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B.3.1 – FINAL ENERGY DERIVED FROM RENEWABLE SOURCES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527843"/>
              </p:ext>
            </p:extLst>
          </p:nvPr>
        </p:nvGraphicFramePr>
        <p:xfrm>
          <a:off x="1427466" y="1506692"/>
          <a:ext cx="6289067" cy="35839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60265">
                  <a:extLst>
                    <a:ext uri="{9D8B030D-6E8A-4147-A177-3AD203B41FA5}">
                      <a16:colId xmlns:a16="http://schemas.microsoft.com/office/drawing/2014/main" val="3792707615"/>
                    </a:ext>
                  </a:extLst>
                </a:gridCol>
                <a:gridCol w="1342934">
                  <a:extLst>
                    <a:ext uri="{9D8B030D-6E8A-4147-A177-3AD203B41FA5}">
                      <a16:colId xmlns:a16="http://schemas.microsoft.com/office/drawing/2014/main" val="554504854"/>
                    </a:ext>
                  </a:extLst>
                </a:gridCol>
                <a:gridCol w="1342934">
                  <a:extLst>
                    <a:ext uri="{9D8B030D-6E8A-4147-A177-3AD203B41FA5}">
                      <a16:colId xmlns:a16="http://schemas.microsoft.com/office/drawing/2014/main" val="1971917135"/>
                    </a:ext>
                  </a:extLst>
                </a:gridCol>
                <a:gridCol w="1342934">
                  <a:extLst>
                    <a:ext uri="{9D8B030D-6E8A-4147-A177-3AD203B41FA5}">
                      <a16:colId xmlns:a16="http://schemas.microsoft.com/office/drawing/2014/main" val="3935969409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Final Consumption (MWh)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55838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Electricity </a:t>
                      </a: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Fuel Oil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Gasoline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00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Public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buildings &amp; infrastructures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2470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28763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Residential buildings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86984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58049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1517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Non-Residential buildings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65042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3149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31493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Public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vehicles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1902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147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379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Private</a:t>
                      </a:r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&amp;</a:t>
                      </a:r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Commercial</a:t>
                      </a:r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vehicles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101654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141702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28870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Public transport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2474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Public lighting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4654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370688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3598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884271"/>
              </p:ext>
            </p:extLst>
          </p:nvPr>
        </p:nvGraphicFramePr>
        <p:xfrm>
          <a:off x="487326" y="1504863"/>
          <a:ext cx="8169348" cy="1742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B.3.1 – FINAL ENERGY DERIVED FROM RENEWABLE SOURCES</a:t>
                      </a:r>
                      <a:endParaRPr lang="el-GR" sz="2800" b="1" i="0" strike="sngStrik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ISSUE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CATEGORY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 Energy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B.3. Renewable energy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B</a:t>
            </a:r>
            <a:r>
              <a:rPr lang="fr-FR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3</a:t>
            </a:r>
            <a:r>
              <a:rPr lang="fr-FR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</a:t>
            </a:r>
            <a:r>
              <a:rPr lang="fr-FR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– </a:t>
            </a:r>
            <a:r>
              <a:rPr lang="en-US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FINAL ENERGY DERIVED FROM RENEWABLE SOURCES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22" descr="drvni peleti-mm">
            <a:extLst>
              <a:ext uri="{FF2B5EF4-FFF2-40B4-BE49-F238E27FC236}">
                <a16:creationId xmlns:a16="http://schemas.microsoft.com/office/drawing/2014/main" id="{3D6D03AB-E4C9-4B5F-9917-CA24C776D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4638" y="3893706"/>
            <a:ext cx="793786" cy="864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149FE1-072A-4A93-AD70-B19B82FEBE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711" y="3893706"/>
            <a:ext cx="1298361" cy="864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D9293C-6678-48E4-8C7A-84A3CBBEA2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68" y="3893699"/>
            <a:ext cx="1536000" cy="864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F4B0729-6F5B-46D5-8400-C82EB6D4E9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689" y="3893699"/>
            <a:ext cx="1032258" cy="864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33946C9-1A27-46E1-A9FD-7C8CF3E71A91}"/>
              </a:ext>
            </a:extLst>
          </p:cNvPr>
          <p:cNvSpPr/>
          <p:nvPr/>
        </p:nvSpPr>
        <p:spPr>
          <a:xfrm>
            <a:off x="231918" y="4776131"/>
            <a:ext cx="88670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4D4D4D"/>
                </a:solidFill>
              </a:rPr>
              <a:t>Solar energy          Biomass energy      </a:t>
            </a:r>
            <a:r>
              <a:rPr lang="hr-HR" i="1" dirty="0">
                <a:solidFill>
                  <a:srgbClr val="4D4D4D"/>
                </a:solidFill>
              </a:rPr>
              <a:t>    </a:t>
            </a:r>
            <a:r>
              <a:rPr lang="en-GB" i="1" dirty="0">
                <a:solidFill>
                  <a:srgbClr val="4D4D4D"/>
                </a:solidFill>
              </a:rPr>
              <a:t>Thermal heat from the air-ground-water  Geothermal 							                        energy</a:t>
            </a:r>
            <a:endParaRPr lang="en-GB" sz="1600" i="1" dirty="0">
              <a:solidFill>
                <a:srgbClr val="4D4D4D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E187C2F-F505-4D74-830E-201B2E5ED20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3" r="12340"/>
          <a:stretch/>
        </p:blipFill>
        <p:spPr>
          <a:xfrm>
            <a:off x="5346239" y="3893469"/>
            <a:ext cx="825949" cy="864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7" name="Picture 19" descr="Makarska-more.jpg">
            <a:extLst>
              <a:ext uri="{FF2B5EF4-FFF2-40B4-BE49-F238E27FC236}">
                <a16:creationId xmlns:a16="http://schemas.microsoft.com/office/drawing/2014/main" id="{FBBD2C63-A0F4-4D09-B569-6779D3535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 r="7500"/>
          <a:stretch>
            <a:fillRect/>
          </a:stretch>
        </p:blipFill>
        <p:spPr bwMode="auto">
          <a:xfrm>
            <a:off x="6179001" y="3893469"/>
            <a:ext cx="1512715" cy="8640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33714C3-65E1-4D0E-A1B9-4017B7FC5A8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83" r="15918"/>
          <a:stretch/>
        </p:blipFill>
        <p:spPr>
          <a:xfrm>
            <a:off x="4047878" y="3893469"/>
            <a:ext cx="1298361" cy="8640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B.3.1 – FINAL ENERGY DERIVED FROM RENEWABLE SOURCES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 – </a:t>
            </a:r>
            <a:r>
              <a:rPr lang="en-US" sz="18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Share of renewable in final energy </a:t>
            </a:r>
            <a:r>
              <a:rPr lang="en-US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consumption </a:t>
            </a:r>
            <a:endParaRPr lang="en-US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sp>
        <p:nvSpPr>
          <p:cNvPr id="10" name="Rectangle 9"/>
          <p:cNvSpPr/>
          <p:nvPr/>
        </p:nvSpPr>
        <p:spPr>
          <a:xfrm>
            <a:off x="3303037" y="1643449"/>
            <a:ext cx="477727" cy="1666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900" y="-2157282"/>
            <a:ext cx="7126842" cy="34140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37022" y="5427867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Spain</a:t>
            </a:r>
            <a:endParaRPr lang="el-GR" dirty="0"/>
          </a:p>
        </p:txBody>
      </p:sp>
      <p:sp>
        <p:nvSpPr>
          <p:cNvPr id="19" name="Rectangle 18"/>
          <p:cNvSpPr/>
          <p:nvPr/>
        </p:nvSpPr>
        <p:spPr>
          <a:xfrm>
            <a:off x="4332055" y="5427867"/>
            <a:ext cx="584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Italy</a:t>
            </a:r>
            <a:endParaRPr lang="el-GR" dirty="0"/>
          </a:p>
        </p:txBody>
      </p:sp>
      <p:sp>
        <p:nvSpPr>
          <p:cNvPr id="20" name="Rectangle 19"/>
          <p:cNvSpPr/>
          <p:nvPr/>
        </p:nvSpPr>
        <p:spPr>
          <a:xfrm>
            <a:off x="7244538" y="5427867"/>
            <a:ext cx="851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Greece</a:t>
            </a:r>
            <a:endParaRPr lang="el-G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1754" y="1488614"/>
            <a:ext cx="6204800" cy="27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7150" y="4204567"/>
            <a:ext cx="2880000" cy="124404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1360" y="4204567"/>
            <a:ext cx="2880000" cy="124954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5570" y="4204567"/>
            <a:ext cx="2880000" cy="12603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58678" y="5416407"/>
            <a:ext cx="432000" cy="432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64483" y="5384199"/>
            <a:ext cx="432000" cy="432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9355" y="5427867"/>
            <a:ext cx="432000" cy="4320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5440838" y="6076671"/>
            <a:ext cx="3607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Source</a:t>
            </a:r>
            <a:r>
              <a:rPr lang="el-GR" sz="1000" dirty="0" smtClean="0"/>
              <a:t> </a:t>
            </a:r>
            <a:r>
              <a:rPr lang="en-US" sz="1000" dirty="0" smtClean="0"/>
              <a:t>IEA </a:t>
            </a:r>
            <a:r>
              <a:rPr lang="en-US" sz="1000" dirty="0"/>
              <a:t>Data Services. https://www.iea.org/data-and-statistics</a:t>
            </a:r>
            <a:endParaRPr lang="el-GR" sz="1000" dirty="0"/>
          </a:p>
        </p:txBody>
      </p:sp>
      <p:sp>
        <p:nvSpPr>
          <p:cNvPr id="23" name="Rectangle 22"/>
          <p:cNvSpPr/>
          <p:nvPr/>
        </p:nvSpPr>
        <p:spPr>
          <a:xfrm>
            <a:off x="284251" y="1542128"/>
            <a:ext cx="854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Europe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6477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B.3.1 – FINAL ENERGY DERIVED FROM RENEWABLE SOURCES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 </a:t>
            </a: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Share of renewable in final energy </a:t>
            </a:r>
            <a:r>
              <a:rPr lang="en-US" sz="18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consumption</a:t>
            </a:r>
            <a:endParaRPr lang="en-US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sp>
        <p:nvSpPr>
          <p:cNvPr id="10" name="Rectangle 9"/>
          <p:cNvSpPr/>
          <p:nvPr/>
        </p:nvSpPr>
        <p:spPr>
          <a:xfrm>
            <a:off x="3303037" y="1643449"/>
            <a:ext cx="477727" cy="1666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900" y="-2157282"/>
            <a:ext cx="7126842" cy="34140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620589" y="5407612"/>
            <a:ext cx="811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Jordan</a:t>
            </a:r>
            <a:endParaRPr lang="el-GR" dirty="0"/>
          </a:p>
        </p:txBody>
      </p:sp>
      <p:sp>
        <p:nvSpPr>
          <p:cNvPr id="19" name="Rectangle 18"/>
          <p:cNvSpPr/>
          <p:nvPr/>
        </p:nvSpPr>
        <p:spPr>
          <a:xfrm>
            <a:off x="5615622" y="5407612"/>
            <a:ext cx="995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Lebanon</a:t>
            </a:r>
            <a:endParaRPr lang="el-G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3514" y="4185952"/>
            <a:ext cx="2880000" cy="12502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6341" y="4185952"/>
            <a:ext cx="2880000" cy="12502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6781" y="1485952"/>
            <a:ext cx="6230438" cy="27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8245" y="5404285"/>
            <a:ext cx="432000" cy="432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7857" y="5404285"/>
            <a:ext cx="432000" cy="4320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440838" y="6076671"/>
            <a:ext cx="3607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Source</a:t>
            </a:r>
            <a:r>
              <a:rPr lang="el-GR" sz="1000" dirty="0" smtClean="0"/>
              <a:t> </a:t>
            </a:r>
            <a:r>
              <a:rPr lang="en-US" sz="1000" dirty="0" smtClean="0"/>
              <a:t>IEA </a:t>
            </a:r>
            <a:r>
              <a:rPr lang="en-US" sz="1000" dirty="0"/>
              <a:t>Data Services. https://www.iea.org/data-and-statistics</a:t>
            </a:r>
            <a:endParaRPr lang="el-GR" sz="1000" dirty="0"/>
          </a:p>
        </p:txBody>
      </p:sp>
      <p:sp>
        <p:nvSpPr>
          <p:cNvPr id="17" name="Rectangle 16"/>
          <p:cNvSpPr/>
          <p:nvPr/>
        </p:nvSpPr>
        <p:spPr>
          <a:xfrm>
            <a:off x="284251" y="1542128"/>
            <a:ext cx="1282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Middle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East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763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B.3.1 – FINAL ENERGY DERIVED FROM RENEWABLE SOURCES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 </a:t>
            </a: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Total final energy consumption by </a:t>
            </a:r>
            <a:r>
              <a:rPr lang="en-US" sz="18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sector</a:t>
            </a:r>
            <a:endParaRPr lang="en-US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sp>
        <p:nvSpPr>
          <p:cNvPr id="10" name="Rectangle 9"/>
          <p:cNvSpPr/>
          <p:nvPr/>
        </p:nvSpPr>
        <p:spPr>
          <a:xfrm>
            <a:off x="3303037" y="1643449"/>
            <a:ext cx="477727" cy="1666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900" y="-2157282"/>
            <a:ext cx="7126842" cy="341406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155796" y="5455764"/>
            <a:ext cx="832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Tunisia</a:t>
            </a:r>
            <a:endParaRPr lang="el-G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999" y="4199404"/>
            <a:ext cx="2880000" cy="12750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6107" y="1476018"/>
            <a:ext cx="6231783" cy="27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2623" y="5383424"/>
            <a:ext cx="432000" cy="43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440838" y="6076671"/>
            <a:ext cx="3607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Source</a:t>
            </a:r>
            <a:r>
              <a:rPr lang="el-GR" sz="1000" dirty="0" smtClean="0"/>
              <a:t> </a:t>
            </a:r>
            <a:r>
              <a:rPr lang="en-US" sz="1000" dirty="0" smtClean="0"/>
              <a:t>IEA </a:t>
            </a:r>
            <a:r>
              <a:rPr lang="en-US" sz="1000" dirty="0"/>
              <a:t>Data Services. https://www.iea.org/data-and-statistics</a:t>
            </a:r>
            <a:endParaRPr lang="el-GR" sz="1000" dirty="0"/>
          </a:p>
        </p:txBody>
      </p:sp>
      <p:sp>
        <p:nvSpPr>
          <p:cNvPr id="14" name="Rectangle 13"/>
          <p:cNvSpPr/>
          <p:nvPr/>
        </p:nvSpPr>
        <p:spPr>
          <a:xfrm>
            <a:off x="284251" y="1542128"/>
            <a:ext cx="727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Africa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5934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B.3.1 – FINAL ENERGY DERIVED FROM RENEWABLE SOURCES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AF139C50-C0A6-40A8-878C-C5AEA4EA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561678"/>
              </p:ext>
            </p:extLst>
          </p:nvPr>
        </p:nvGraphicFramePr>
        <p:xfrm>
          <a:off x="457200" y="1831930"/>
          <a:ext cx="8229600" cy="1594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6113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21311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122400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Share of renewable </a:t>
                      </a:r>
                      <a:r>
                        <a:rPr lang="en-US" sz="1800" dirty="0" err="1" smtClean="0"/>
                        <a:t>energ</a:t>
                      </a:r>
                      <a:r>
                        <a:rPr lang="en-GB" sz="1800" dirty="0" smtClean="0"/>
                        <a:t>y</a:t>
                      </a:r>
                      <a:r>
                        <a:rPr lang="en-US" sz="1800" dirty="0" smtClean="0"/>
                        <a:t> in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final energy </a:t>
                      </a:r>
                      <a:r>
                        <a:rPr lang="en-US" sz="1800" dirty="0" smtClean="0"/>
                        <a:t>consumption</a:t>
                      </a:r>
                      <a:endParaRPr lang="en-US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kern="1200" dirty="0" smtClean="0">
                          <a:effectLst/>
                        </a:rPr>
                        <a:t>%</a:t>
                      </a:r>
                      <a:endParaRPr lang="it-IT" sz="1800" kern="1200" baseline="300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Estimated or metered data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47BAD058-3D97-4709-B5C4-1F0DE0E7A40F}"/>
              </a:ext>
            </a:extLst>
          </p:cNvPr>
          <p:cNvSpPr/>
          <p:nvPr/>
        </p:nvSpPr>
        <p:spPr>
          <a:xfrm>
            <a:off x="736572" y="3747264"/>
            <a:ext cx="8061545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Data should be gathered from electricity and fuel distributors. Electricity consumption statistics are typically collected in categories of residential, industrial, transportation, commercial and other sector</a:t>
            </a:r>
            <a:r>
              <a:rPr lang="en-GB" dirty="0" smtClean="0"/>
              <a:t>. </a:t>
            </a:r>
          </a:p>
          <a:p>
            <a:r>
              <a:rPr lang="en-GB" dirty="0" smtClean="0"/>
              <a:t>If </a:t>
            </a:r>
            <a:r>
              <a:rPr lang="en-GB" dirty="0"/>
              <a:t>metered data aren’t available, estimated data shall be used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US" dirty="0"/>
              <a:t>Estimated data are used for evaluating retrofit scenarios in planning and decision-making processes</a:t>
            </a:r>
            <a:endParaRPr lang="en-GB" dirty="0"/>
          </a:p>
          <a:p>
            <a:endParaRPr lang="en-GB" sz="800" b="1" dirty="0" smtClean="0"/>
          </a:p>
          <a:p>
            <a:r>
              <a:rPr lang="en-GB" b="1" dirty="0" smtClean="0"/>
              <a:t>The </a:t>
            </a:r>
            <a:r>
              <a:rPr lang="en-GB" b="1" dirty="0"/>
              <a:t>source of data must always be clearly declared</a:t>
            </a:r>
            <a:r>
              <a:rPr lang="en-GB" dirty="0"/>
              <a:t>.</a:t>
            </a: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61" y="388602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B.3.1 – FINAL ENERGY DERIVED FROM RENEWABLE SOURCES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pic>
        <p:nvPicPr>
          <p:cNvPr id="1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D5895802-6A43-49C0-8782-40B7CDA1B571}"/>
              </a:ext>
            </a:extLst>
          </p:cNvPr>
          <p:cNvSpPr txBox="1">
            <a:spLocks/>
          </p:cNvSpPr>
          <p:nvPr/>
        </p:nvSpPr>
        <p:spPr>
          <a:xfrm>
            <a:off x="448322" y="98291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sz="2400" dirty="0" smtClean="0"/>
              <a:t>Maximize the use of renewable energy sources.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it-IT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0" y="2940909"/>
            <a:ext cx="4526975" cy="2349319"/>
            <a:chOff x="4814047" y="3402548"/>
            <a:chExt cx="4526975" cy="2349319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6963865" y="3402548"/>
              <a:ext cx="2377157" cy="923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 eaLnBrk="1" hangingPunct="1"/>
              <a:r>
                <a:rPr lang="en-US" sz="1800" b="1" dirty="0">
                  <a:solidFill>
                    <a:srgbClr val="000066"/>
                  </a:solidFill>
                </a:rPr>
                <a:t>RED: Renewable Energy Directive 2018/2001</a:t>
              </a:r>
            </a:p>
          </p:txBody>
        </p:sp>
        <p:pic>
          <p:nvPicPr>
            <p:cNvPr id="15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6143" y="3991037"/>
              <a:ext cx="411480" cy="27432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7402" y="4465879"/>
              <a:ext cx="331427" cy="350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3773" y="4477943"/>
              <a:ext cx="780257" cy="374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5546" y="3904039"/>
              <a:ext cx="917031" cy="912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4814047" y="4972522"/>
              <a:ext cx="444249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sz="1400" b="1" kern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4F81BD">
                      <a:satMod val="200000"/>
                      <a:tint val="3000"/>
                    </a:srgbClr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</a:rPr>
                <a:t>N</a:t>
              </a:r>
              <a:r>
                <a:rPr lang="en-US" sz="1400" b="1" kern="0" dirty="0" smtClean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4F81BD">
                      <a:satMod val="200000"/>
                      <a:tint val="3000"/>
                    </a:srgbClr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</a:rPr>
                <a:t>ew package of 8 </a:t>
              </a:r>
              <a:r>
                <a:rPr lang="en-US" sz="1400" b="1" kern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4F81BD">
                      <a:satMod val="200000"/>
                      <a:tint val="3000"/>
                    </a:srgbClr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</a:rPr>
                <a:t>different legislative </a:t>
              </a:r>
              <a:r>
                <a:rPr lang="en-US" sz="1400" b="1" kern="0" dirty="0" smtClean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4F81BD">
                      <a:satMod val="200000"/>
                      <a:tint val="3000"/>
                    </a:srgbClr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</a:rPr>
                <a:t>proposals  for</a:t>
              </a:r>
              <a:endParaRPr kumimoji="0" lang="el-GR" sz="1400" b="1" i="0" u="none" strike="noStrike" kern="0" cap="none" spc="0" normalizeH="0" baseline="0" noProof="0" dirty="0" smtClean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4F81BD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uLnTx/>
                <a:uFillTx/>
              </a:endParaRPr>
            </a:p>
            <a:p>
              <a:pPr lvl="0" algn="ctr">
                <a:defRPr/>
              </a:pPr>
              <a:r>
                <a:rPr kumimoji="0" lang="el-GR" sz="1600" b="1" i="0" u="none" strike="noStrike" kern="0" cap="none" spc="0" normalizeH="0" baseline="0" noProof="0" dirty="0" smtClean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uLnTx/>
                  <a:uFillTx/>
                  <a:latin typeface="Arimo"/>
                </a:rPr>
                <a:t>«</a:t>
              </a:r>
              <a:r>
                <a:rPr lang="en-US" sz="1600" b="1" i="1" kern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latin typeface="Arimo"/>
                </a:rPr>
                <a:t>Clean Energy for All Europeans package</a:t>
              </a:r>
              <a:r>
                <a:rPr kumimoji="0" lang="el-GR" sz="1600" b="1" i="0" u="none" strike="noStrike" kern="0" cap="none" spc="0" normalizeH="0" baseline="0" noProof="0" dirty="0" smtClean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uLnTx/>
                  <a:uFillTx/>
                  <a:latin typeface="Arimo"/>
                </a:rPr>
                <a:t>»</a:t>
              </a:r>
              <a:endParaRPr kumimoji="0" lang="en-US" sz="1600" b="1" i="0" u="none" strike="noStrike" kern="0" cap="none" spc="0" normalizeH="0" baseline="0" noProof="0" dirty="0" smtClean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660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uLnTx/>
                <a:uFillTx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968270" y="5536423"/>
              <a:ext cx="4192173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en-US" sz="800" b="1" dirty="0">
                  <a:solidFill>
                    <a:srgbClr val="006600"/>
                  </a:solidFill>
                  <a:latin typeface="Arial Narrow" panose="020B0606020202030204" pitchFamily="34" charset="0"/>
                </a:rPr>
                <a:t>https://ec.europa.eu/energy/en/topics/energy-strategy-and-energy-union/clean-energy-all-europeans 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22739" y="2140270"/>
            <a:ext cx="4008787" cy="1389128"/>
            <a:chOff x="2216753" y="2253565"/>
            <a:chExt cx="4008787" cy="1389128"/>
          </a:xfrm>
        </p:grpSpPr>
        <p:pic>
          <p:nvPicPr>
            <p:cNvPr id="23" name="Picture 22" descr="DCP0162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0725" y="2545413"/>
              <a:ext cx="1462338" cy="10972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6753" y="2253565"/>
              <a:ext cx="1462336" cy="10972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0289" y="2253565"/>
              <a:ext cx="1345251" cy="100584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236912" y="4648078"/>
            <a:ext cx="1473095" cy="1113832"/>
            <a:chOff x="3589688" y="3821942"/>
            <a:chExt cx="1473095" cy="1113832"/>
          </a:xfrm>
        </p:grpSpPr>
        <p:pic>
          <p:nvPicPr>
            <p:cNvPr id="27" name="Picture 3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9688" y="3821942"/>
              <a:ext cx="1473095" cy="10972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3844787" y="4178959"/>
              <a:ext cx="9669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Ground source</a:t>
              </a:r>
              <a:endPara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871735" y="4689553"/>
              <a:ext cx="8980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Water source</a:t>
              </a:r>
              <a:endPara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018938" y="3673653"/>
            <a:ext cx="3216488" cy="1236715"/>
            <a:chOff x="1715591" y="5116658"/>
            <a:chExt cx="3216488" cy="1236715"/>
          </a:xfrm>
        </p:grpSpPr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9744" y="5256093"/>
              <a:ext cx="1462335" cy="10972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oup 32"/>
            <p:cNvGrpSpPr/>
            <p:nvPr/>
          </p:nvGrpSpPr>
          <p:grpSpPr>
            <a:xfrm>
              <a:off x="1715591" y="5116658"/>
              <a:ext cx="902728" cy="822960"/>
              <a:chOff x="1715591" y="5116658"/>
              <a:chExt cx="902728" cy="822960"/>
            </a:xfrm>
          </p:grpSpPr>
          <p:pic>
            <p:nvPicPr>
              <p:cNvPr id="37" name="Picture 6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5591" y="5116658"/>
                <a:ext cx="902728" cy="82296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" name="TextBox 37"/>
              <p:cNvSpPr txBox="1"/>
              <p:nvPr/>
            </p:nvSpPr>
            <p:spPr>
              <a:xfrm>
                <a:off x="1720316" y="5681623"/>
                <a:ext cx="89800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</a:rPr>
                  <a:t>Wood chips</a:t>
                </a:r>
                <a:endPara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2544126" y="5340121"/>
              <a:ext cx="954563" cy="822960"/>
              <a:chOff x="2544126" y="5393254"/>
              <a:chExt cx="954563" cy="822960"/>
            </a:xfrm>
          </p:grpSpPr>
          <p:pic>
            <p:nvPicPr>
              <p:cNvPr id="35" name="Picture 7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4126" y="5393254"/>
                <a:ext cx="954563" cy="82296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2574947" y="5969993"/>
                <a:ext cx="89479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</a:rPr>
                  <a:t>Wood pellets</a:t>
                </a:r>
                <a:endPara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B.3.1 – FINAL ENERGY DERIVED FROM RENEWABLE SOURCES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09" y="2414714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US" dirty="0" smtClean="0"/>
              <a:t>Renewable energy sources include geothermal, solar, wind, hydro, tide and wave energy, combustibles and biofuels such as biomass.</a:t>
            </a:r>
          </a:p>
          <a:p>
            <a:pPr marL="0" indent="0">
              <a:spcBef>
                <a:spcPts val="300"/>
              </a:spcBef>
              <a:buNone/>
            </a:pPr>
            <a:endParaRPr lang="en-US" dirty="0" smtClean="0"/>
          </a:p>
          <a:p>
            <a:pPr marL="0" indent="0">
              <a:spcBef>
                <a:spcPts val="300"/>
              </a:spcBef>
              <a:buNone/>
            </a:pPr>
            <a:r>
              <a:rPr lang="en-US" dirty="0" smtClean="0"/>
              <a:t>Total renewable energy consumption includes both thermal and electrical energy from all sectors 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/>
              <a:t>residential, commercial, industrial, transportation and other. </a:t>
            </a:r>
          </a:p>
          <a:p>
            <a:pPr marL="0" indent="0">
              <a:spcBef>
                <a:spcPts val="300"/>
              </a:spcBef>
              <a:buNone/>
            </a:pPr>
            <a:endParaRPr lang="en-US" dirty="0" smtClean="0"/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26592"/>
            <a:ext cx="8418576" cy="60883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&amp; SCOPE</a:t>
            </a:r>
            <a:endParaRPr lang="en-US" sz="24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232610" y="1519246"/>
            <a:ext cx="8174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assessment boundary </a:t>
            </a:r>
            <a:r>
              <a:rPr lang="en-US" sz="2400" dirty="0" smtClean="0"/>
              <a:t>includes the whole city.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58986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219208"/>
            <a:ext cx="8777025" cy="1670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</a:t>
            </a:r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Calculate </a:t>
            </a:r>
            <a:r>
              <a:rPr lang="el-GR" sz="2000" dirty="0" smtClean="0"/>
              <a:t>the </a:t>
            </a:r>
            <a:r>
              <a:rPr lang="el-GR" sz="2000" b="1" dirty="0" smtClean="0"/>
              <a:t>total </a:t>
            </a:r>
            <a:r>
              <a:rPr lang="en-US" sz="2000" b="1" dirty="0" smtClean="0"/>
              <a:t>final energy consumption of the city </a:t>
            </a:r>
            <a:r>
              <a:rPr lang="en-GB" sz="2000" dirty="0"/>
              <a:t>(RES &amp; conventional</a:t>
            </a:r>
            <a:r>
              <a:rPr lang="en-GB" sz="2000" dirty="0" smtClean="0"/>
              <a:t>)</a:t>
            </a:r>
            <a:r>
              <a:rPr lang="el-GR" sz="2000" dirty="0" smtClean="0"/>
              <a:t>, [</a:t>
            </a:r>
            <a:r>
              <a:rPr lang="en-US" sz="2000" dirty="0" smtClean="0"/>
              <a:t>MWh</a:t>
            </a:r>
            <a:r>
              <a:rPr lang="el-GR" sz="2000" dirty="0" smtClean="0"/>
              <a:t>]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1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Calculate the </a:t>
            </a:r>
            <a:r>
              <a:rPr lang="en-US" sz="2000" b="1" dirty="0"/>
              <a:t>total consumption of end-use energy generated from renewable </a:t>
            </a:r>
            <a:r>
              <a:rPr lang="en-US" sz="2000" b="1" dirty="0" smtClean="0"/>
              <a:t>sources within the city</a:t>
            </a:r>
            <a:r>
              <a:rPr lang="en-US" sz="2000" dirty="0" smtClean="0"/>
              <a:t>, </a:t>
            </a:r>
            <a:r>
              <a:rPr lang="en-US" sz="2000" dirty="0"/>
              <a:t>[MWh]</a:t>
            </a: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Calculate </a:t>
            </a:r>
            <a:r>
              <a:rPr lang="en-US" sz="2000" dirty="0"/>
              <a:t>the indicator’s value as the </a:t>
            </a:r>
            <a:r>
              <a:rPr lang="el-GR" sz="2000" b="1" dirty="0" smtClean="0"/>
              <a:t>percentage </a:t>
            </a:r>
            <a:r>
              <a:rPr lang="en-US" sz="2000" b="1" dirty="0" smtClean="0"/>
              <a:t>ratio </a:t>
            </a:r>
            <a:r>
              <a:rPr lang="en-US" sz="2000" b="1" dirty="0"/>
              <a:t>of total consumption of end-use energy generated from renewable sources</a:t>
            </a:r>
            <a:r>
              <a:rPr lang="el-GR" sz="2000" b="1" dirty="0" smtClean="0"/>
              <a:t> </a:t>
            </a:r>
            <a:r>
              <a:rPr lang="en-US" sz="2000" dirty="0" smtClean="0">
                <a:solidFill>
                  <a:srgbClr val="1A965E"/>
                </a:solidFill>
              </a:rPr>
              <a:t>(step </a:t>
            </a:r>
            <a:r>
              <a:rPr lang="en-US" sz="2000" dirty="0">
                <a:solidFill>
                  <a:srgbClr val="1A965E"/>
                </a:solidFill>
              </a:rPr>
              <a:t>2) </a:t>
            </a:r>
            <a:r>
              <a:rPr lang="en-US" sz="2000" dirty="0"/>
              <a:t>to the </a:t>
            </a:r>
            <a:r>
              <a:rPr lang="el-GR" sz="2000" b="1" dirty="0"/>
              <a:t>total </a:t>
            </a:r>
            <a:r>
              <a:rPr lang="en-US" sz="2000" b="1" dirty="0"/>
              <a:t>final energy consumption of the </a:t>
            </a:r>
            <a:r>
              <a:rPr lang="en-US" sz="2000" b="1" dirty="0" smtClean="0"/>
              <a:t>city </a:t>
            </a:r>
            <a:r>
              <a:rPr lang="en-US" sz="2000" dirty="0" smtClean="0">
                <a:solidFill>
                  <a:srgbClr val="1A965E"/>
                </a:solidFill>
              </a:rPr>
              <a:t>(step </a:t>
            </a:r>
            <a:r>
              <a:rPr lang="en-US" sz="2000" dirty="0">
                <a:solidFill>
                  <a:srgbClr val="1A965E"/>
                </a:solidFill>
              </a:rPr>
              <a:t>1</a:t>
            </a:r>
            <a:r>
              <a:rPr lang="en-US" sz="2000" dirty="0" smtClean="0">
                <a:solidFill>
                  <a:srgbClr val="1A965E"/>
                </a:solidFill>
              </a:rPr>
              <a:t>)</a:t>
            </a:r>
            <a:r>
              <a:rPr lang="el-GR" sz="2000" dirty="0" smtClean="0"/>
              <a:t>, [%]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B.3.1 – FINAL ENERGY DERIVED FROM RENEWABLE SOURCES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7785" y="2244737"/>
            <a:ext cx="833238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Total energy consumption include </a:t>
            </a:r>
            <a:r>
              <a:rPr lang="el-GR" dirty="0"/>
              <a:t>all </a:t>
            </a:r>
            <a:r>
              <a:rPr lang="en-US" dirty="0"/>
              <a:t>fuel types for all sectors. </a:t>
            </a:r>
            <a:endParaRPr lang="el-GR" dirty="0"/>
          </a:p>
          <a:p>
            <a:r>
              <a:rPr lang="en-US" dirty="0"/>
              <a:t>End-use sectors include residential, commercial, industrial, transportation and other.</a:t>
            </a:r>
            <a:r>
              <a:rPr lang="el-GR" dirty="0"/>
              <a:t> </a:t>
            </a:r>
            <a:r>
              <a:rPr lang="en-US" dirty="0"/>
              <a:t>Commercial ranges from commerce to administration (public buildings), financial and real estate activities, services to business, personal services, education, health and social services</a:t>
            </a:r>
            <a:r>
              <a:rPr lang="el-GR" dirty="0"/>
              <a:t>. </a:t>
            </a:r>
            <a:r>
              <a:rPr lang="en-US" dirty="0"/>
              <a:t>“Other sector” includes sectors such as agriculture that are not explicitly stated. </a:t>
            </a:r>
            <a:r>
              <a:rPr lang="en-US" dirty="0" smtClean="0"/>
              <a:t>Categories </a:t>
            </a:r>
            <a:r>
              <a:rPr lang="en-US" dirty="0"/>
              <a:t>of fuel types include electricity, coal, fuel oil, natural gas, gasoline, diesel, biomass, biofuels and other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12" y="2308688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552" y="5423405"/>
            <a:ext cx="1617622" cy="1069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08878" y="5747652"/>
            <a:ext cx="1511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  <a:endParaRPr lang="en-US" sz="2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058126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5011AF2-668A-48AA-98EA-99C9C2E03929}"/>
</file>

<file path=customXml/itemProps2.xml><?xml version="1.0" encoding="utf-8"?>
<ds:datastoreItem xmlns:ds="http://schemas.openxmlformats.org/officeDocument/2006/customXml" ds:itemID="{AF46E88F-93D9-4AD8-B46A-3FED4F4D2E56}"/>
</file>

<file path=customXml/itemProps3.xml><?xml version="1.0" encoding="utf-8"?>
<ds:datastoreItem xmlns:ds="http://schemas.openxmlformats.org/officeDocument/2006/customXml" ds:itemID="{31B6DDD0-8284-443F-81A3-D67A1E4A5D55}"/>
</file>

<file path=docProps/app.xml><?xml version="1.0" encoding="utf-8"?>
<Properties xmlns="http://schemas.openxmlformats.org/officeDocument/2006/extended-properties" xmlns:vt="http://schemas.openxmlformats.org/officeDocument/2006/docPropsVTypes">
  <TotalTime>30772</TotalTime>
  <Words>1001</Words>
  <Application>Microsoft Office PowerPoint</Application>
  <PresentationFormat>On-screen Show (4:3)</PresentationFormat>
  <Paragraphs>188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SimSun</vt:lpstr>
      <vt:lpstr>Arial</vt:lpstr>
      <vt:lpstr>Arial Narrow</vt:lpstr>
      <vt:lpstr>Arimo</vt:lpstr>
      <vt:lpstr>Calibri</vt:lpstr>
      <vt:lpstr>Times New Roman</vt:lpstr>
      <vt:lpstr>Larissa</vt:lpstr>
      <vt:lpstr>PowerPoint Presentation</vt:lpstr>
      <vt:lpstr>B.3.1 – FINAL ENERGY DERIVED FROM RENEWABLE SOURCES</vt:lpstr>
      <vt:lpstr>B.3.1 – FINAL ENERGY DERIVED FROM RENEWABLE SOURCES</vt:lpstr>
      <vt:lpstr>B.3.1 – FINAL ENERGY DERIVED FROM RENEWABLE SOURCES</vt:lpstr>
      <vt:lpstr>B.3.1 – FINAL ENERGY DERIVED FROM RENEWABLE SOURCES</vt:lpstr>
      <vt:lpstr>B.3.1 – FINAL ENERGY DERIVED FROM RENEWABLE SOURCES</vt:lpstr>
      <vt:lpstr>B.3.1 – FINAL ENERGY DERIVED FROM RENEWABLE SOURCES</vt:lpstr>
      <vt:lpstr>B.3.1 – FINAL ENERGY DERIVED FROM RENEWABLE SOURCES</vt:lpstr>
      <vt:lpstr>B.3.1 – FINAL ENERGY DERIVED FROM RENEWABLE SOURCES</vt:lpstr>
      <vt:lpstr>B.3.1 – FINAL ENERGY DERIVED FROM RENEWABLE SOURCES</vt:lpstr>
      <vt:lpstr>B.3.1 – FINAL ENERGY DERIVED FROM RENEWABLE SOURCES</vt:lpstr>
      <vt:lpstr>B.3.1 – FINAL ENERGY DERIVED FROM RENEWABLE SOURCES</vt:lpstr>
      <vt:lpstr>B.3.1 – FINAL ENERGY DERIVED FROM RENEWABLE SOURCES</vt:lpstr>
      <vt:lpstr>B.3.1 – FINAL ENERGY DERIVED FROM RENEWABLE SOURCES</vt:lpstr>
      <vt:lpstr>B.3.1 – FINAL ENERGY DERIVED FROM RENEWABLE SOURCES</vt:lpstr>
      <vt:lpstr>B.3.1 – FINAL ENERGY DERIVED FROM RENEWABLE SOURCES</vt:lpstr>
      <vt:lpstr>B.3.1 – FINAL ENERGY DERIVED FROM RENEWABLE 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497</cp:revision>
  <dcterms:created xsi:type="dcterms:W3CDTF">2017-01-09T10:20:00Z</dcterms:created>
  <dcterms:modified xsi:type="dcterms:W3CDTF">2023-03-23T10:32:43Z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